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penSans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Survey:  Try conducting a survey 3 times during the project, beginning of year, middle of year, and end of year.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checkpoints for participants where you collect prescribed feedback. (BOY, MOY, EOY) 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end of the year, maybe the survey could be replaced with personal interviews of participants and chapter members. 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 with your chapter board on recommendations for improvements, additions or deletions. 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207" name="Google Shape;20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6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6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" name="Google Shape;82;p10"/>
          <p:cNvPicPr preferRelativeResize="0"/>
          <p:nvPr>
            <p:ph idx="2" type="pic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D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pixabay.com/users/tookapic-1386459/?utm_source=link-attribution&amp;utm_medium=referral&amp;utm_campaign=image&amp;utm_content=932980" TargetMode="External"/><Relationship Id="rId4" Type="http://schemas.openxmlformats.org/officeDocument/2006/relationships/hyperlink" Target="https://pixabay.com/?utm_source=link-attribution&amp;utm_medium=referral&amp;utm_campaign=image&amp;utm_content=932980" TargetMode="External"/><Relationship Id="rId5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ixabay.com/users/tookapic-1386459/?utm_source=link-attribution&amp;utm_medium=referral&amp;utm_campaign=image&amp;utm_content=932980" TargetMode="External"/><Relationship Id="rId4" Type="http://schemas.openxmlformats.org/officeDocument/2006/relationships/hyperlink" Target="https://pixabay.com/?utm_source=link-attribution&amp;utm_medium=referral&amp;utm_campaign=image&amp;utm_content=932980" TargetMode="External"/><Relationship Id="rId5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pixabay.com/users/jillwellington-334088/?utm_source=link-attribution&amp;utm_medium=referral&amp;utm_campaign=image&amp;utm_content=1955233" TargetMode="External"/><Relationship Id="rId4" Type="http://schemas.openxmlformats.org/officeDocument/2006/relationships/hyperlink" Target="https://pixabay.com/?utm_source=link-attribution&amp;utm_medium=referral&amp;utm_campaign=image&amp;utm_content=1955233" TargetMode="External"/><Relationship Id="rId5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pixabay.com/users/lovini-11082974/?utm_source=link-attribution&amp;utm_medium=referral&amp;utm_campaign=image&amp;utm_content=6531095" TargetMode="External"/><Relationship Id="rId4" Type="http://schemas.openxmlformats.org/officeDocument/2006/relationships/hyperlink" Target="https://pixabay.com/?utm_source=link-attribution&amp;utm_medium=referral&amp;utm_campaign=image&amp;utm_content=6531095" TargetMode="External"/><Relationship Id="rId5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pixabay.com/users/silviarita-3142410/?utm_source=link-attribution&amp;utm_medium=referral&amp;utm_campaign=image&amp;utm_content=2367072" TargetMode="External"/><Relationship Id="rId4" Type="http://schemas.openxmlformats.org/officeDocument/2006/relationships/hyperlink" Target="https://pixabay.com/?utm_source=link-attribution&amp;utm_medium=referral&amp;utm_campaign=image&amp;utm_content=2367072" TargetMode="External"/><Relationship Id="rId5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ixabay.com/users/ritae-19628/?utm_source=link-attribution&amp;utm_medium=referral&amp;utm_campaign=image&amp;utm_content=6494565" TargetMode="External"/><Relationship Id="rId4" Type="http://schemas.openxmlformats.org/officeDocument/2006/relationships/hyperlink" Target="https://pixabay.com/?utm_source=link-attribution&amp;utm_medium=referral&amp;utm_campaign=image&amp;utm_content=6494565" TargetMode="External"/><Relationship Id="rId5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astef.org/" TargetMode="External"/><Relationship Id="rId4" Type="http://schemas.openxmlformats.org/officeDocument/2006/relationships/hyperlink" Target="https://pixabay.com/users/ritae-19628/?utm_source=link-attribution&amp;utm_medium=referral&amp;utm_campaign=image&amp;utm_content=1713160" TargetMode="External"/><Relationship Id="rId5" Type="http://schemas.openxmlformats.org/officeDocument/2006/relationships/hyperlink" Target="https://pixabay.com/?utm_source=link-attribution&amp;utm_medium=referral&amp;utm_campaign=image&amp;utm_content=1713160" TargetMode="External"/><Relationship Id="rId6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hyperlink" Target="http://emanthi-news.blogspot.com/2011/08/40-percent-of-ice-cream-varieties.html" TargetMode="External"/><Relationship Id="rId5" Type="http://schemas.openxmlformats.org/officeDocument/2006/relationships/hyperlink" Target="https://creativecommons.org/licenses/by-nc-nd/3.0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pixabay.com/users/silviarita-3142410/?utm_source=link-attribution&amp;utm_medium=referral&amp;utm_campaign=image&amp;utm_content=2239377" TargetMode="External"/><Relationship Id="rId4" Type="http://schemas.openxmlformats.org/officeDocument/2006/relationships/hyperlink" Target="https://pixabay.com/?utm_source=link-attribution&amp;utm_medium=referral&amp;utm_campaign=image&amp;utm_content=2239377" TargetMode="External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hyperlink" Target="http://www.theidearoom.net/2012/09/apple-pie-floats.html" TargetMode="External"/><Relationship Id="rId5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ixabay.com/users/stocksnap-894430/?utm_source=link-attribution&amp;utm_medium=referral&amp;utm_campaign=image&amp;utm_content=926426" TargetMode="External"/><Relationship Id="rId4" Type="http://schemas.openxmlformats.org/officeDocument/2006/relationships/hyperlink" Target="https://pixabay.com/?utm_source=link-attribution&amp;utm_medium=referral&amp;utm_campaign=image&amp;utm_content=926426" TargetMode="External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ixabay.com/users/kerdkanno-1334070/?utm_source=link-attribution&amp;utm_medium=referral&amp;utm_campaign=image&amp;utm_content=5928048" TargetMode="External"/><Relationship Id="rId4" Type="http://schemas.openxmlformats.org/officeDocument/2006/relationships/hyperlink" Target="https://pixabay.com/?utm_source=link-attribution&amp;utm_medium=referral&amp;utm_campaign=image&amp;utm_content=5928048" TargetMode="External"/><Relationship Id="rId5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pixabay.com/users/binamg-4117808/?utm_source=link-attribution&amp;utm_medium=referral&amp;utm_campaign=image&amp;utm_content=1932375" TargetMode="External"/><Relationship Id="rId4" Type="http://schemas.openxmlformats.org/officeDocument/2006/relationships/hyperlink" Target="https://pixabay.com/?utm_source=link-attribution&amp;utm_medium=referral&amp;utm_campaign=image&amp;utm_content=1932375" TargetMode="External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ixabay.com/users/silviaemilie-1031988/?utm_source=link-attribution&amp;utm_medium=referral&amp;utm_campaign=image&amp;utm_content=770994" TargetMode="External"/><Relationship Id="rId4" Type="http://schemas.openxmlformats.org/officeDocument/2006/relationships/hyperlink" Target="https://pixabay.com/?utm_source=link-attribution&amp;utm_medium=referral&amp;utm_campaign=image&amp;utm_content=770994" TargetMode="External"/><Relationship Id="rId5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189784" y="1526142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The Inside Scoop: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3"/>
          <p:cNvSpPr txBox="1"/>
          <p:nvPr>
            <p:ph idx="1" type="subTitle"/>
          </p:nvPr>
        </p:nvSpPr>
        <p:spPr>
          <a:xfrm>
            <a:off x="514072" y="4809670"/>
            <a:ext cx="10475358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HELPFUL HINTS ON HOW TO APPLY FOR AN ASTEF PROJECT STIPEND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7841" y="394393"/>
            <a:ext cx="5324375" cy="330787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414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Helpful Hint: Funding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364446" y="3134891"/>
            <a:ext cx="1146310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for ASTEF needs to be clear. This includes financial and non-financial ways. Both as a chapter and individual members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Money requested should be reasonable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Projects are seldom funded for a fourth consecutive year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4256116" y="6251171"/>
            <a:ext cx="492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tookapic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from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cup of ice cream&#10;&#10;Description automatically generated with low confidence" id="177" name="Google Shape;17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30836" y="0"/>
            <a:ext cx="4461164" cy="298340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More than a Gift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680321" y="2336873"/>
            <a:ext cx="11057250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Projects need to be: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Impactful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Creative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Innovative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Educational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to be more than a gift! Back your project with action!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 txBox="1"/>
          <p:nvPr/>
        </p:nvSpPr>
        <p:spPr>
          <a:xfrm>
            <a:off x="3906982" y="6334298"/>
            <a:ext cx="41064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tookapic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from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7804" y="0"/>
            <a:ext cx="4134196" cy="276474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Chapter Involvement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4"/>
          <p:cNvSpPr txBox="1"/>
          <p:nvPr>
            <p:ph idx="1" type="body"/>
          </p:nvPr>
        </p:nvSpPr>
        <p:spPr>
          <a:xfrm>
            <a:off x="116379" y="2735879"/>
            <a:ext cx="11748520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application needs to outline the role of the members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specific as to how many members will be actively involved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how they will be actively involved ~ Give details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project must have measurable chapter involvement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just a gift, but a relationship among the receiver and the chapter needs to be outlined.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9258619" y="4654503"/>
            <a:ext cx="26062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3807229" y="6434051"/>
            <a:ext cx="48213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Jill Wellington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from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5" name="Google Shape;19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5610" y="0"/>
            <a:ext cx="3906390" cy="2600191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198190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Helpful Hint: Involvement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5"/>
          <p:cNvSpPr txBox="1"/>
          <p:nvPr>
            <p:ph idx="1" type="body"/>
          </p:nvPr>
        </p:nvSpPr>
        <p:spPr>
          <a:xfrm>
            <a:off x="680321" y="3301137"/>
            <a:ext cx="11040624" cy="2950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Ideally ALL chapter members are involved in some way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more involved the better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Tell what they are doing to support the project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this in the timeline too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3268334" y="6367549"/>
            <a:ext cx="4745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Vinzenz Lorenz M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from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picture containing red&#10;&#10;Description automatically generated" id="203" name="Google Shape;20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5071" y="-1"/>
            <a:ext cx="3696929" cy="284152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Measurable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6"/>
          <p:cNvSpPr txBox="1"/>
          <p:nvPr>
            <p:ph idx="1" type="body"/>
          </p:nvPr>
        </p:nvSpPr>
        <p:spPr>
          <a:xfrm>
            <a:off x="149630" y="1986116"/>
            <a:ext cx="12042370" cy="3783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will the success of the project be measured?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will be used to measure the success?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will be involved in the measurement?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Ideas: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Quick Surveys - Survey Monkey, Poll Everywhere, Google Form ~ Consider 3 times a year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checkpoints and gather prescribed feedback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Interviews with participants and chapter members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 for improvements, additions or deletions from chapter executive board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br>
              <a:rPr b="1" lang="en-US" sz="3200">
                <a:solidFill>
                  <a:schemeClr val="dk1"/>
                </a:solidFill>
              </a:rPr>
            </a:br>
            <a:r>
              <a:rPr b="1" i="1" lang="en-US" sz="3200">
                <a:solidFill>
                  <a:schemeClr val="dk1"/>
                </a:solidFill>
              </a:rPr>
              <a:t>   </a:t>
            </a:r>
            <a:endParaRPr b="1"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b="1"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b="1" sz="3200">
              <a:solidFill>
                <a:schemeClr val="dk1"/>
              </a:solidFill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8212957" y="6400797"/>
            <a:ext cx="4588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silviarita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from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7127" y="0"/>
            <a:ext cx="2964873" cy="252688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Rubric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27"/>
          <p:cNvSpPr txBox="1"/>
          <p:nvPr>
            <p:ph idx="1" type="body"/>
          </p:nvPr>
        </p:nvSpPr>
        <p:spPr>
          <a:xfrm>
            <a:off x="332509" y="3118266"/>
            <a:ext cx="1137181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applications are scored by the Programs and Projects Committee members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rubric is used to score each application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scores are averaged, and averages are ranked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there funding is awarded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3956858" y="6317673"/>
            <a:ext cx="39236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RitaE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from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picture containing dessert&#10;&#10;Description automatically generated" id="220" name="Google Shape;22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68723" y="-7800"/>
            <a:ext cx="4123277" cy="275099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Questions?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8"/>
          <p:cNvSpPr txBox="1"/>
          <p:nvPr>
            <p:ph idx="1" type="body"/>
          </p:nvPr>
        </p:nvSpPr>
        <p:spPr>
          <a:xfrm>
            <a:off x="680321" y="3018514"/>
            <a:ext cx="11140377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Point is posted on ASTEF website (</a:t>
            </a:r>
            <a:r>
              <a:rPr b="1" lang="en-US" sz="3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www.astef.org</a:t>
            </a: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Refresher Breakout Session on Zoom is being planned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ASTEF Directors are willing to help at any time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b="1" sz="3200">
              <a:solidFill>
                <a:schemeClr val="dk1"/>
              </a:solidFill>
            </a:endParaRPr>
          </a:p>
        </p:txBody>
      </p:sp>
      <p:sp>
        <p:nvSpPr>
          <p:cNvPr id="227" name="Google Shape;227;p28"/>
          <p:cNvSpPr txBox="1"/>
          <p:nvPr/>
        </p:nvSpPr>
        <p:spPr>
          <a:xfrm>
            <a:off x="3524596" y="6417425"/>
            <a:ext cx="44556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RitaE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from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picture containing table, food, dessert&#10;&#10;Description automatically generated" id="228" name="Google Shape;228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95113" y="3180"/>
            <a:ext cx="3496887" cy="289586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Scoop, there it is!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29"/>
          <p:cNvSpPr txBox="1"/>
          <p:nvPr>
            <p:ph idx="1" type="body"/>
          </p:nvPr>
        </p:nvSpPr>
        <p:spPr>
          <a:xfrm>
            <a:off x="299258" y="2303419"/>
            <a:ext cx="11405062" cy="412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9906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906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Proud of the accomplishments of ASTEF Projects ~ 2012 to Present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Takes everyone for this to continue by making contributions annually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committee must work purposefully to ensure all monies are used wisely and for the project’s intent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906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APPLY… YOU CAN DO IT! THAT’S THE SCOOP!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5" name="Google Shape;2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5113" y="14573"/>
            <a:ext cx="3474712" cy="270014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236" name="Google Shape;236;p29"/>
          <p:cNvSpPr txBox="1"/>
          <p:nvPr/>
        </p:nvSpPr>
        <p:spPr>
          <a:xfrm>
            <a:off x="10346310" y="7091497"/>
            <a:ext cx="46215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</a:t>
            </a:r>
            <a:endParaRPr b="0" i="0" sz="9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 are by Unknown Authors and are licensed under CC BY-SA unless otherwise noted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243" name="Google Shape;24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0498" y="3524864"/>
            <a:ext cx="4085100" cy="25380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Timing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464195" y="2353498"/>
            <a:ext cx="11190249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applications are due April 1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two forms ~ Returning and New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documentation must be submitted in ONE email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applications are submitted to the ASTEF Vice President of Projects and Programs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 for return receipt that the email was delivered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3075709" y="6334298"/>
            <a:ext cx="39402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silviarita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from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3667" y="0"/>
            <a:ext cx="4012191" cy="237744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397696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Helpful Hint: Timing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293649" y="2586264"/>
            <a:ext cx="10895282" cy="3115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applying early in the year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the time to develop a strong application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others read over it and ask for their input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Revise and polish as needed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b="9447" l="0" r="0" t="9351"/>
          <a:stretch/>
        </p:blipFill>
        <p:spPr>
          <a:xfrm flipH="1">
            <a:off x="7980218" y="-1"/>
            <a:ext cx="4024969" cy="227768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23" name="Google Shape;123;p15"/>
          <p:cNvSpPr txBox="1"/>
          <p:nvPr/>
        </p:nvSpPr>
        <p:spPr>
          <a:xfrm flipH="1" rot="10800000">
            <a:off x="8452625" y="-590836"/>
            <a:ext cx="344572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</a:t>
            </a:r>
            <a:endParaRPr b="0" i="0" sz="9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497446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ASTEF Mission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331196" y="2332653"/>
            <a:ext cx="11705633" cy="3900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"Educational Excellence for Texas Students"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or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1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"Professional and Personal Growth of Educators in Texas”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0" lang="en-US" sz="1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Directly link the project to one of the above statements	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1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just restate the Mission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1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Tell how it is directly linked and will fulfill the Mission </a:t>
            </a:r>
            <a:endParaRPr b="1" sz="1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3474720" y="6483926"/>
            <a:ext cx="42893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StockSnap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from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hand holding a ice cream cone&#10;&#10;Description automatically generated with medium confidence" id="131" name="Google Shape;131;p16"/>
          <p:cNvPicPr preferRelativeResize="0"/>
          <p:nvPr/>
        </p:nvPicPr>
        <p:blipFill rotWithShape="1">
          <a:blip r:embed="rId5">
            <a:alphaModFix/>
          </a:blip>
          <a:srcRect b="20601" l="10273" r="16908" t="10695"/>
          <a:stretch/>
        </p:blipFill>
        <p:spPr>
          <a:xfrm>
            <a:off x="8113222" y="0"/>
            <a:ext cx="4078778" cy="2561491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type="title"/>
          </p:nvPr>
        </p:nvSpPr>
        <p:spPr>
          <a:xfrm>
            <a:off x="166254" y="248342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Helpful Hint: Application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7"/>
          <p:cNvSpPr txBox="1"/>
          <p:nvPr>
            <p:ph idx="1" type="body"/>
          </p:nvPr>
        </p:nvSpPr>
        <p:spPr>
          <a:xfrm>
            <a:off x="166254" y="2153265"/>
            <a:ext cx="12025745" cy="3915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 the application guidelines carefully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headings but be sure the </a:t>
            </a:r>
            <a:r>
              <a:rPr b="1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Narrative</a:t>
            </a: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expresses the passion for the project and the need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things like the demographics of the project’s population, where it is located (including the school district), describe the project in detail, and indicate if received a prior stipend (indicate the year/s) and if so, when and for how much. 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as </a:t>
            </a:r>
            <a:r>
              <a:rPr b="1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</a:t>
            </a: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possible 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762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3106" y="0"/>
            <a:ext cx="3738894" cy="24933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Timeline</a:t>
            </a:r>
            <a:r>
              <a:rPr lang="en-US"/>
              <a:t> </a:t>
            </a:r>
            <a:endParaRPr/>
          </a:p>
        </p:txBody>
      </p:sp>
      <p:sp>
        <p:nvSpPr>
          <p:cNvPr id="144" name="Google Shape;144;p18"/>
          <p:cNvSpPr txBox="1"/>
          <p:nvPr>
            <p:ph idx="1" type="body"/>
          </p:nvPr>
        </p:nvSpPr>
        <p:spPr>
          <a:xfrm>
            <a:off x="232757" y="2664542"/>
            <a:ext cx="11726486" cy="3770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an accurate timeline, not a checklist or goal list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using a chart divided by months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Indicate what will be done throughout the year and include who will be involved ~ do this for all the different parts of the project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Directly link activities from the timeline to the action items the members will be involved in each step of the way. 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br>
              <a:rPr b="1" i="0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3200">
              <a:solidFill>
                <a:schemeClr val="dk1"/>
              </a:solidFill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3294611" y="6488668"/>
            <a:ext cx="5602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Seksak Kerdkanno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from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picture containing several, arranged&#10;&#10;Description automatically generated" id="146" name="Google Shape;14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2991" y="-7799"/>
            <a:ext cx="3899009" cy="260137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4808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Helpful Hint: Timeline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9"/>
          <p:cNvSpPr txBox="1"/>
          <p:nvPr>
            <p:ph idx="1" type="body"/>
          </p:nvPr>
        </p:nvSpPr>
        <p:spPr>
          <a:xfrm>
            <a:off x="414317" y="2372456"/>
            <a:ext cx="1112374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as specific as possible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Involve all members or as many as possible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 preparation for the project, during the project, and after the project actions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using PRIOR, BEGINNING, MIDDLE, and END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374071" y="0"/>
            <a:ext cx="3817928" cy="254369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Funding</a:t>
            </a:r>
            <a:r>
              <a:rPr lang="en-US"/>
              <a:t> </a:t>
            </a:r>
            <a:endParaRPr/>
          </a:p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680321" y="2336872"/>
            <a:ext cx="11157003" cy="4296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as specific as possible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other sources of funding besides ASTEF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Indicate how the chapter, and the individual chapter members support ASTEF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how the project would be impacted if the funding is not received or if funding is less than requested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 txBox="1"/>
          <p:nvPr/>
        </p:nvSpPr>
        <p:spPr>
          <a:xfrm>
            <a:off x="4123111" y="6417419"/>
            <a:ext cx="39236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binamg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from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5510" y="0"/>
            <a:ext cx="3846490" cy="256032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818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Seed Money ~ Start Up Funds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81825" y="2276675"/>
            <a:ext cx="12006300" cy="38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Stipends are intended to be: </a:t>
            </a:r>
            <a:r>
              <a:rPr b="1" lang="en-US" sz="32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lang="en-US" sz="32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Seed Money”</a:t>
            </a: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1" lang="en-US" sz="32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“Start Up Funds”</a:t>
            </a: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closely the amount of money being requested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this is a returning application, generally the amount of money requested should be less than the original request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Projects </a:t>
            </a:r>
            <a:r>
              <a:rPr b="1" i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funded for more than one year but will likely not be funded after three consecutive years as the expectation is for the project to be well established and sustainable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3923607" y="6483927"/>
            <a:ext cx="4838008" cy="374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SilviaEmilie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from </a:t>
            </a:r>
            <a:r>
              <a:rPr b="0" i="0" lang="en-US" sz="1800" u="sng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</a:t>
            </a:r>
            <a:r>
              <a:rPr b="0" i="0" lang="en-US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picture containing food, dessert, bread&#10;&#10;Description automatically generated" id="169" name="Google Shape;16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8352" y="1"/>
            <a:ext cx="3571741" cy="215537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d Orang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